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/>
  <p:notesSz cx="6858000" cy="9083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42C7A8C-E6FF-4ADD-A4DF-91D7A2CA07BF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85800" y="4314960"/>
            <a:ext cx="5486040" cy="4087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3884760" y="862812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4BD3478-A5EC-4AC3-AE43-F04F1EE2D936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314960"/>
            <a:ext cx="5486040" cy="4087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3884760" y="862812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CA966FD-53DB-4F15-8B02-0D739BA01BB0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685800" y="4314960"/>
            <a:ext cx="5486040" cy="4087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3884760" y="862812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96A96AF-207F-4F1F-A313-B840D0665B6F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685800" y="4314960"/>
            <a:ext cx="5486040" cy="4087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3884760" y="8628120"/>
            <a:ext cx="2971440" cy="453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A43D230-5F0B-4AB7-972C-748F7A0DDD43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385CFB8-3ADD-4F96-8216-B57A6AE48DD7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18-5-30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BBF22B-D2DE-490F-A68B-E26600BC7FC7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C6A47BE-2F29-40D9-A6F4-A168B01956CB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18-5-30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39D6188-74FB-41F3-8A63-6DA75B44B099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922F3D9-7E59-4C43-836A-7CE4C59FB0E1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18-5-30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FBA3231-A938-40FB-943C-D70251D96025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941E2D5-4337-42C4-A037-A6DCF65A1DFA}" type="datetime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18-5-30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6546EC0-EAB8-42EC-B7D4-A2495D9AF59F}" type="slidenum">
              <a:rPr b="0"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hyperlink" Target="mailto:d.Tomaszewicz.kontakt@gmail.com" TargetMode="External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new.ore.edu.pl/index.php/ppko/" TargetMode="External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hyperlink" Target="mailto:d.Tomaszewicz.kontakt@gmail.com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://www.dorotatomaszewicz.pl/" TargetMode="External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isap.sejm.gov.pl/DetailsServlet?id=WDU20120000977" TargetMode="External"/><Relationship Id="rId2" Type="http://schemas.openxmlformats.org/officeDocument/2006/relationships/hyperlink" Target="http://new.ore.edu.pl/index.php/ppko/" TargetMode="External"/><Relationship Id="rId3" Type="http://schemas.openxmlformats.org/officeDocument/2006/relationships/hyperlink" Target="http://dziennikustaw.gov.pl/du/2017/1611/1" TargetMode="External"/><Relationship Id="rId4" Type="http://schemas.openxmlformats.org/officeDocument/2006/relationships/hyperlink" Target="http://dziennikustaw.gov.pl/du/2017/1611/1" TargetMode="External"/><Relationship Id="rId5" Type="http://schemas.openxmlformats.org/officeDocument/2006/relationships/hyperlink" Target="http://dziennikustaw.gov.pl/du/2017/1658" TargetMode="External"/><Relationship Id="rId6" Type="http://schemas.openxmlformats.org/officeDocument/2006/relationships/hyperlink" Target="http://www.dorotatomaszewicz.pl/" TargetMode="External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dorotatomaszewicz.pl/" TargetMode="External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324000" y="563400"/>
            <a:ext cx="1580760" cy="431280"/>
          </a:xfrm>
          <a:prstGeom prst="rect">
            <a:avLst/>
          </a:prstGeom>
          <a:ln w="9360">
            <a:noFill/>
          </a:ln>
        </p:spPr>
      </p:pic>
      <p:sp>
        <p:nvSpPr>
          <p:cNvPr id="162" name="Line 1"/>
          <p:cNvSpPr/>
          <p:nvPr/>
        </p:nvSpPr>
        <p:spPr>
          <a:xfrm>
            <a:off x="717480" y="5532120"/>
            <a:ext cx="81770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TextShape 2"/>
          <p:cNvSpPr txBox="1"/>
          <p:nvPr/>
        </p:nvSpPr>
        <p:spPr>
          <a:xfrm>
            <a:off x="717480" y="6032520"/>
            <a:ext cx="8246880" cy="39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Impuls Szkolenia Dorota Tomaszewicz                                                                                                                           tel.   +48 664 929 926  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</a:t>
            </a:r>
            <a:r>
              <a:rPr b="0" lang="pl-PL" sz="10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                         </a:t>
            </a:r>
            <a:r>
              <a:rPr b="0" lang="pl-PL" sz="10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d.tomaszewicz.kontakt@gmail.com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936720" y="5153040"/>
            <a:ext cx="74592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Arial Unicode MS"/>
              </a:rPr>
              <a:t>DOŚWIADCZENIE – PROFESJONALIZM – ENERGIA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Obraz 2" descr=""/>
          <p:cNvPicPr/>
          <p:nvPr/>
        </p:nvPicPr>
        <p:blipFill>
          <a:blip r:embed="rId4"/>
          <a:stretch/>
        </p:blipFill>
        <p:spPr>
          <a:xfrm>
            <a:off x="5436000" y="2415240"/>
            <a:ext cx="2268000" cy="209988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3996000" y="4336560"/>
            <a:ext cx="5396040" cy="6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35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Dorota Tomaszewicz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Coach ICC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Trener 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Asesor AC/DC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Values konsultant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Ekspert ORE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395640" y="2033640"/>
            <a:ext cx="4571640" cy="21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Kompetencje kluczowe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przez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pryzmat wartości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4320" y="736920"/>
            <a:ext cx="8327160" cy="42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1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NOWA PODSTAWA PROGRAMOWA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19760" y="1412280"/>
            <a:ext cx="8255880" cy="2995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1)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sprawne komunikowanie się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języku polskim oraz w językach nowożytnych;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2)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sprawne wykorzystywanie narzędzi matematyki w życiu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codziennym, a także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kształcenie myślenia matematycznego;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3)poszukiwanie, porządkowanie, krytyczna analiza oraz wykorzystanie informacji z różnych źródeł;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4)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kreatywne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rozwiązywanie problemów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 różnych dziedzin ze świadomym wykorzystaniem metod i narzędzi wywodzących się z informatyki, w tym programowanie;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5)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rozwiązywanie problemów, również z wykorzystaniem technik mediacyjnych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6)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praca w zespole i społeczna aktywność;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7) </a:t>
            </a: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aktywny udział w </a:t>
            </a: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życiu kulturalnym szkoły, środowiska lokalnego oraz kraju.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887760" y="4684680"/>
            <a:ext cx="825588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0" lang="pl-PL" sz="83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z 2017 r. Poz. 356)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83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pl-PL" sz="83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http://new.ore.edu.pl/index.php/ppko/</a:t>
            </a:r>
            <a:r>
              <a:rPr b="0" lang="pl-PL" sz="83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6637680" y="6381360"/>
            <a:ext cx="204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18480" y="318600"/>
            <a:ext cx="8229240" cy="6498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pl-PL" sz="2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WYMAGANIA PAŃSTWA</a:t>
            </a:r>
            <a:r>
              <a:rPr b="0" lang="pl-PL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95640" y="1125720"/>
            <a:ext cx="7992000" cy="532728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1: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Procesy edukacyjne są zorganizowane w sposób sprzyjający uczeniu się.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2: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Uczniowie nabywają wiadomości i umiejętności określone w podstawie programowej.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3: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Uczniowie są aktywni.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4: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.Kształtowane są postawy i respektowane normy społeczne.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5: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Szkoła lub placówka wspomaga rozwój uczniów z uwzględnieniem ich indywidualną sytuację.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6: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Rodzice są partnerami szkoły lub placówki.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7: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Szkoła lub placówka współpracuje ze środowiskiem lokalnym na rzecz wzajemnego rozwoju.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Wymaganie8: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Szkoła lub placówka organizując procesy edukacyjne uwzględnia wnioski  z analizy wyników egzaminów ósmoklasisty, egzaminu maturalnego, egzaminu potwierdzającego kwalifikacje w zawodzie oraz innych badań zewnętrznych i wewnętrznych.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Wymaganie 9:</a:t>
            </a: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Zarządzanie szkołą lub placówką służy jej rozwojowi.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Obraz 3" descr=""/>
          <p:cNvPicPr/>
          <p:nvPr/>
        </p:nvPicPr>
        <p:blipFill>
          <a:blip r:embed="rId1"/>
          <a:stretch/>
        </p:blipFill>
        <p:spPr>
          <a:xfrm>
            <a:off x="618480" y="957240"/>
            <a:ext cx="7917840" cy="11160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6749280" y="619128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421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Kompetencje kluczowe </a:t>
            </a: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WARTOŚCI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UCZENIE SIĘ jako WARTOŚĆ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Symbol zastępczy zawartości 4" descr=""/>
          <p:cNvPicPr/>
          <p:nvPr/>
        </p:nvPicPr>
        <p:blipFill>
          <a:blip r:embed="rId1"/>
          <a:stretch/>
        </p:blipFill>
        <p:spPr>
          <a:xfrm>
            <a:off x="1547640" y="1671480"/>
            <a:ext cx="5904360" cy="496836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0268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Pozwala to rozumieć dlaczego warto się uczyć…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271680" y="1102680"/>
            <a:ext cx="2600280" cy="2600280"/>
          </a:xfrm>
          <a:prstGeom prst="ellipse">
            <a:avLst/>
          </a:prstGeom>
          <a:solidFill>
            <a:schemeClr val="accent2">
              <a:alpha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aby wiedzieć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421880" y="2253240"/>
            <a:ext cx="2600280" cy="2600280"/>
          </a:xfrm>
          <a:prstGeom prst="ellipse">
            <a:avLst/>
          </a:prstGeom>
          <a:solidFill>
            <a:schemeClr val="accent3">
              <a:alpha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aby działać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3271680" y="3403440"/>
            <a:ext cx="2600280" cy="2600280"/>
          </a:xfrm>
          <a:prstGeom prst="ellipse">
            <a:avLst/>
          </a:prstGeom>
          <a:solidFill>
            <a:schemeClr val="accent4">
              <a:alpha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aby żyć wspólnie z innymi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2121480" y="2253240"/>
            <a:ext cx="2600280" cy="2600280"/>
          </a:xfrm>
          <a:prstGeom prst="ellipse">
            <a:avLst/>
          </a:prstGeom>
          <a:solidFill>
            <a:schemeClr val="accent5">
              <a:alpha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pl-PL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aby być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6"/>
          <p:cNvSpPr/>
          <p:nvPr/>
        </p:nvSpPr>
        <p:spPr>
          <a:xfrm>
            <a:off x="457200" y="6224760"/>
            <a:ext cx="8229240" cy="33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Edukacja jest w niej ukryty skarb. Raport dla UNESCO Międzynarodowej Komisji do spraw edukacji XXI wieku pod przewodnictwem J. Delorsa. (1998)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7"/>
          <p:cNvSpPr/>
          <p:nvPr/>
        </p:nvSpPr>
        <p:spPr>
          <a:xfrm>
            <a:off x="6821640" y="646128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93640" y="23490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Postawy i normy społeczne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ymbol zastępczy zawartości 3" descr=""/>
          <p:cNvPicPr/>
          <p:nvPr/>
        </p:nvPicPr>
        <p:blipFill>
          <a:blip r:embed="rId1"/>
          <a:stretch/>
        </p:blipFill>
        <p:spPr>
          <a:xfrm>
            <a:off x="-15480" y="903960"/>
            <a:ext cx="5616360" cy="447660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6718680" y="648828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23640" y="219960"/>
            <a:ext cx="8229240" cy="616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Wizja i Misja Szkoły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Symbol zastępczy zawartości 3" descr=""/>
          <p:cNvPicPr/>
          <p:nvPr/>
        </p:nvPicPr>
        <p:blipFill>
          <a:blip r:embed="rId3"/>
          <a:stretch/>
        </p:blipFill>
        <p:spPr>
          <a:xfrm>
            <a:off x="4356000" y="2111400"/>
            <a:ext cx="4787640" cy="4392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59440" y="640080"/>
            <a:ext cx="3604320" cy="36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>
              <a:lnSpc>
                <a:spcPct val="90000"/>
              </a:lnSpc>
            </a:pPr>
            <a:r>
              <a:rPr b="1" lang="pl-PL" sz="4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 absolwenta oparty na wartościach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6997680" y="635904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Obraz 2" descr=""/>
          <p:cNvPicPr/>
          <p:nvPr/>
        </p:nvPicPr>
        <p:blipFill>
          <a:blip r:embed="rId2"/>
          <a:stretch/>
        </p:blipFill>
        <p:spPr>
          <a:xfrm>
            <a:off x="480240" y="944640"/>
            <a:ext cx="4104000" cy="49683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41520" y="2857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Kiedy kontrakt KLASOWY będzie wartościowy?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23640" y="36396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Postawy i normy społeczne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"/>
          <p:cNvPicPr/>
          <p:nvPr/>
        </p:nvPicPr>
        <p:blipFill>
          <a:blip r:embed="rId1"/>
          <a:srcRect l="0" t="16450" r="0" b="8556"/>
          <a:stretch/>
        </p:blipFill>
        <p:spPr>
          <a:xfrm>
            <a:off x="5400" y="126864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25" name="TextShape 1"/>
          <p:cNvSpPr txBox="1"/>
          <p:nvPr/>
        </p:nvSpPr>
        <p:spPr>
          <a:xfrm>
            <a:off x="1043640" y="188640"/>
            <a:ext cx="7200360" cy="177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Jakie wartości chcielibyście, aby były szanowane w naszej klasie?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997320" y="654336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11640" y="2565000"/>
            <a:ext cx="792036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7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Wprowadzenie do kompetencji kluczowych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Obraz 4" descr=""/>
          <p:cNvPicPr/>
          <p:nvPr/>
        </p:nvPicPr>
        <p:blipFill>
          <a:blip r:embed="rId1"/>
          <a:srcRect l="14413" t="0" r="13691" b="0"/>
          <a:stretch/>
        </p:blipFill>
        <p:spPr>
          <a:xfrm>
            <a:off x="4434840" y="0"/>
            <a:ext cx="4708800" cy="685764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491400" y="2316600"/>
            <a:ext cx="3702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3"/>
          <p:cNvSpPr/>
          <p:nvPr/>
        </p:nvSpPr>
        <p:spPr>
          <a:xfrm>
            <a:off x="491400" y="2631240"/>
            <a:ext cx="3737160" cy="239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90000"/>
              </a:lnSpc>
            </a:pPr>
            <a:r>
              <a:rPr b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Kiedy ta wartość będzie szanowana                   a kiedy łamana?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6806880" y="65581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259640" y="640080"/>
            <a:ext cx="7404120" cy="250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>
              <a:lnSpc>
                <a:spcPct val="90000"/>
              </a:lnSpc>
            </a:pPr>
            <a:r>
              <a:rPr b="1" lang="pl-PL" sz="4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to wszystko po to, by…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6676920" y="616572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...być jak drzewo </a:t>
            </a:r>
            <a:r>
              <a:rPr b="1" lang="pl-PL" sz="4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pl-PL" sz="1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Lao Tzu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1547640" y="1343160"/>
            <a:ext cx="6329160" cy="509004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6997680" y="635904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11640" y="1917000"/>
            <a:ext cx="8229240" cy="190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</a:t>
            </a: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Jeśli chcesz przeżyć w tym świecie - bądź jak to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całkowicie  „bezużyteczne” drzewo,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i="1" lang="pl-PL" sz="3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nikt cię nie skrzywdzi”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/Wartości Lao Tzu/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251640" y="197640"/>
            <a:ext cx="1580760" cy="431280"/>
          </a:xfrm>
          <a:prstGeom prst="rect">
            <a:avLst/>
          </a:prstGeom>
          <a:ln w="9360">
            <a:noFill/>
          </a:ln>
        </p:spPr>
      </p:pic>
      <p:sp>
        <p:nvSpPr>
          <p:cNvPr id="239" name="Line 1"/>
          <p:cNvSpPr/>
          <p:nvPr/>
        </p:nvSpPr>
        <p:spPr>
          <a:xfrm>
            <a:off x="717480" y="6087960"/>
            <a:ext cx="817704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TextShape 2"/>
          <p:cNvSpPr txBox="1"/>
          <p:nvPr/>
        </p:nvSpPr>
        <p:spPr>
          <a:xfrm>
            <a:off x="717480" y="6268680"/>
            <a:ext cx="8246880" cy="393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Impuls Szkolenia Dorota Tomaszewicz                                                                                                                           tel.   +48 664 929 926  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</a:t>
            </a:r>
            <a:r>
              <a:rPr b="0" lang="pl-PL" sz="10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                         </a:t>
            </a:r>
            <a:r>
              <a:rPr b="0" lang="pl-PL" sz="10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d.tomaszewicz.kontakt@gmail.com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392480" y="167760"/>
            <a:ext cx="745920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Arial Unicode MS"/>
              </a:rPr>
              <a:t>DOŚWIADCZENIE – PROFESJONALIZM – ENERGIA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Obraz 2" descr=""/>
          <p:cNvPicPr/>
          <p:nvPr/>
        </p:nvPicPr>
        <p:blipFill>
          <a:blip r:embed="rId4"/>
          <a:stretch/>
        </p:blipFill>
        <p:spPr>
          <a:xfrm>
            <a:off x="5330160" y="3401280"/>
            <a:ext cx="2268000" cy="2099880"/>
          </a:xfrm>
          <a:prstGeom prst="rect">
            <a:avLst/>
          </a:prstGeom>
          <a:ln w="9360">
            <a:noFill/>
          </a:ln>
        </p:spPr>
      </p:pic>
      <p:sp>
        <p:nvSpPr>
          <p:cNvPr id="243" name="CustomShape 4"/>
          <p:cNvSpPr/>
          <p:nvPr/>
        </p:nvSpPr>
        <p:spPr>
          <a:xfrm>
            <a:off x="3924000" y="5360040"/>
            <a:ext cx="53960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Dorota Tomaszewicz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Coach ICC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trener 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asesor AC/DC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Values konsultant 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1" lang="pl-PL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ekspert ORE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2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214200" y="3324240"/>
            <a:ext cx="4571640" cy="195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Zapraszam na spotkanie                            z kartami wartości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 Unicode MS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Obraz 2" descr=""/>
          <p:cNvPicPr/>
          <p:nvPr/>
        </p:nvPicPr>
        <p:blipFill>
          <a:blip r:embed="rId5"/>
          <a:stretch/>
        </p:blipFill>
        <p:spPr>
          <a:xfrm>
            <a:off x="47160" y="648720"/>
            <a:ext cx="9204840" cy="28238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93720" y="976320"/>
            <a:ext cx="7046640" cy="4589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9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29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Termin „ kompetencje kluczowe”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0" lang="pl-PL" sz="29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pl-PL" sz="29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Sympozjum Rady Europy- luty 1996 r.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0" lang="pl-PL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ma połączyć wszystkich absolwentów szkół w UE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0" lang="pl-PL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skoro systemy edukacyjne stanowią dziedzictwo kulturowe narodu i nie można ich ujednolicić?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1" lang="pl-PL" sz="16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Jakie kompetencje są najważniejsze 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1" lang="pl-PL" sz="16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dla wszystkich młodych Europejczyków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90000"/>
              </a:lnSpc>
            </a:pPr>
            <a:r>
              <a:rPr b="1" lang="pl-PL" sz="16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1" lang="pl-PL" sz="16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dla budowania wspólnej Europy?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r>
              <a:rPr b="0" lang="pl-PL" sz="1650" spc="-1" strike="noStrike">
                <a:solidFill>
                  <a:srgbClr val="8064a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90000"/>
              </a:lnSpc>
            </a:pPr>
            <a:r>
              <a:rPr b="1" lang="pl-PL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l-PL" sz="1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Gdy w Polsce rozpoczęto przygotowania do reformy systemu edukacji (1998), kompetencje kluczowe sformułowane w Bernie stały się bardzo istotnym elementem podstawy programowej.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9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892920" y="609300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18480" y="3029400"/>
            <a:ext cx="79866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Zalecenie Parlamentu Europejskiego i Rady Unii Europejskiej                                    z dnia 18 grudnia 2006 w sprawie kompetencji kluczowych w procesie uczenia się przez całe życie.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853640" y="1052640"/>
            <a:ext cx="5832360" cy="50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"/>
          <p:cNvSpPr/>
          <p:nvPr/>
        </p:nvSpPr>
        <p:spPr>
          <a:xfrm>
            <a:off x="2184120" y="1829520"/>
            <a:ext cx="599256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33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kluczowe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6546600" y="6221160"/>
            <a:ext cx="204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Obraz 1" descr=""/>
          <p:cNvPicPr/>
          <p:nvPr/>
        </p:nvPicPr>
        <p:blipFill>
          <a:blip r:embed="rId1"/>
          <a:stretch/>
        </p:blipFill>
        <p:spPr>
          <a:xfrm>
            <a:off x="3700800" y="1258560"/>
            <a:ext cx="4914720" cy="389664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323640" y="1083600"/>
            <a:ext cx="309096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są definiowane w niniejszym dokumencie jako połączenie wiedzy, umiejętności i postaw odpowiednich do sytuacji.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kluczowe to te, których wszystkie osoby potrzebują do samorealizacji i rozwoju osobistego, bycia aktywnym obywatelem, integracji społecznej i zatrudnienia.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6526800" y="6381360"/>
            <a:ext cx="204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259640" y="1772640"/>
            <a:ext cx="7237440" cy="31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porozumiewanie się w języku ojczystym;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porozumiewanie się w językach obcych;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matematyczne i podstawowe kompetencje naukowo-techniczne;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informatyczne;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umiejętność uczenia się;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kompetencje społeczne i obywatelskie;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inicjatywność i przedsiębiorczość;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świadomość i ekspresja kulturalna.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02920" y="921600"/>
            <a:ext cx="764100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21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szczeblu UE określono osiem kompetencji kluczowych: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526800" y="6165360"/>
            <a:ext cx="204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"/>
          <p:cNvPicPr/>
          <p:nvPr/>
        </p:nvPicPr>
        <p:blipFill>
          <a:blip r:embed="rId1"/>
          <a:srcRect l="2587" t="0" r="3082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143000" y="1122480"/>
            <a:ext cx="6857640" cy="29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90000"/>
              </a:lnSpc>
            </a:pPr>
            <a:r>
              <a:rPr b="1" lang="pl-PL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Gdzie ukryły się kompetencje kluczowe?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936480" y="6408000"/>
            <a:ext cx="2128680" cy="2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www.dorotatomaszewicz.pl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04640" y="765720"/>
            <a:ext cx="8334000" cy="418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15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ROZPORZĄDZENIE MINISTRA EDUKACJI NARODOWEJ z dnia 27 sierpnia 2012 r. w sprawie podstawy programowej wychowania przedszkolnego oraz kształcenia ogólnego w poszczególnych typach szkół (Dz. U. z 2012 r. poz. 977).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15000"/>
              </a:lnSpc>
            </a:pP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</a:t>
            </a: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http://isap.sejm.gov.pl/DetailsServlet?id=WDU20120000977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15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b="0" lang="pl-PL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z 2017 r. Poz. 356)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pl-PL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                       </a:t>
            </a: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http://new.ore.edu.pl/index.php/ppko/</a:t>
            </a:r>
            <a:r>
              <a:rPr b="0" lang="pl-PL" sz="135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ROZPORZĄDZENIE MINISTRA EDUKACJI NARODOWEJ z dnia 11 sierpnia 2017 r. w sprawie wymagań wobec szkół  i placówek (Dz.U.  Z 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2017 r. Poz. 1611)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 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http://dziennikustaw.gov.pl/du/2017/1611/1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ROZPORZĄDZENIE MINISTRA EDUKACJI NARODOWEJ z dnia 25 sierpnia 2017 r. w sprawie nadzoru pedagogicznego</a:t>
            </a:r>
            <a:r>
              <a:rPr b="1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(Dz.U. z dnia 31 sierpnia 2017 r. Poz. 1658)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l-PL" sz="135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http://dziennikustaw.gov.pl/du/2017/1658</a:t>
            </a:r>
            <a:r>
              <a:rPr b="0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20640" y="214920"/>
            <a:ext cx="637308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1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Aspekty prawne opisywanych kompetencji  </a:t>
            </a:r>
            <a:r>
              <a:rPr b="1" lang="pl-PL" sz="13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20640" y="5559840"/>
            <a:ext cx="8316360" cy="4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Kontekst: ZALECENIACH PARLAMENTU EUROPEJSKIEGO I RADY nr</a:t>
            </a:r>
            <a:r>
              <a:rPr b="0" lang="pl-PL" sz="105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2006/962/WE</a:t>
            </a:r>
            <a:r>
              <a:rPr b="0" lang="pl-PL" sz="10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z dnia 18 grudnia 2006 r. w sprawie kompetencji kluczowych w procesie uczenia się przez całe życie (Dz.U. L 394 z 30.12.2006)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454800" y="6359040"/>
            <a:ext cx="204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971640" y="640080"/>
            <a:ext cx="6155280" cy="648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27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PODSTAWA PROGRAMOWA</a:t>
            </a:r>
            <a:r>
              <a:rPr b="0" lang="pl-PL" sz="27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59280" y="1322640"/>
            <a:ext cx="8144280" cy="437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80000"/>
              </a:lnSpc>
            </a:pPr>
            <a:r>
              <a:rPr b="1" lang="pl-PL" sz="1200" spc="-1" strike="noStrike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czytanie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rozumiane  jako umiejętność rozumienia, wykorzystywania i przetwarzania tekstów w zakresie umożliwiającym zdobywanie wiedzy, rozwój emocjonalny, intelektualny i moralny oraz uczestnictwo w życiu społeczeństwa;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myślenie matematyczne – umiejętność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korzystania z podstawowych narzędzi matematyki w życiu codziennym oraz prowadzenia elementarnych rozumowań matematycznych;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myślenie naukowe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umiejętność formułowania wniosków opartych na obserwacjach empirycznych dotyczących przyrody i społeczeństwa;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umiejętność komunikowania się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języku ojczystym i w języku obcym, zarówno  w mowie, jak i w piśmie; 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umiejętność posługiwania się nowoczesnymi technologiami informacyjno - komunikacyjnymi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 w tym także dla wyszukiwania i korzystania z informacji;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6) 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umiejętność uczenia się </a:t>
            </a: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jako sposób zaspokajania naturalnej ciekawości świata, odkrywania swoich zainteresowań i przygotowania do dalszej edukacji;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r>
              <a:rPr b="1" lang="pl-PL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umiejętność pracy zespołowej.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8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80000"/>
              </a:lnSpc>
              <a:buClr>
                <a:srgbClr val="376092"/>
              </a:buClr>
              <a:buFont typeface="Arial"/>
              <a:buChar char="•"/>
            </a:pPr>
            <a:r>
              <a:rPr b="0" lang="pl-PL" sz="83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Rozporządzenie Ministra Edukacji Narodowej z dnia 27 sierpnia 2012 r. w sprawie podstawy programowej wychowania przedszkolnego oraz kształcenia ogólnego w poszczególnych typach szkół (Dz. U. z 2012 r. poz. 977).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80000"/>
              </a:lnSpc>
            </a:pP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156000" y="6381360"/>
            <a:ext cx="2808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www.dorotatomaszewicz.pl</a:t>
            </a:r>
            <a:r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Application>LibreOffice/5.2.3.3$Windows_x86 LibreOffice_project/d54a8868f08a7b39642414cf2c8ef2f228f780cf</Application>
  <Words>895</Words>
  <Paragraphs>137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2015-06-21T12:41:27Z</dcterms:created>
  <dc:creator>Dorota</dc:creator>
  <dc:description/>
  <dc:language>pl-PL</dc:language>
  <cp:lastModifiedBy>Dorota Tomaszewicz</cp:lastModifiedBy>
  <cp:lastPrinted>2015-06-21T17:13:21Z</cp:lastPrinted>
  <dcterms:modified xsi:type="dcterms:W3CDTF">2018-05-11T08:44:59Z</dcterms:modified>
  <cp:revision>114</cp:revision>
  <dc:subject/>
  <dc:title>Rola wspomagania na etapie diagnozowania potrzeb rozwojowych szkoły/przedszkola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