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7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B0FBD3A-8E9F-4EFC-9281-9AF8DFB50304}" type="slidenum"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rIns="99000" tIns="49680" bIns="4968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CE9BE643-F0AC-4C14-BFEF-A2CEC8C1A67F}" type="slidenum"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Materiały wyłącznie dla uczestników Szkoły Tutorów. Wszelkie prawa zastrzeżone.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TextShape 4"/>
          <p:cNvSpPr txBox="1"/>
          <p:nvPr/>
        </p:nvSpPr>
        <p:spPr>
          <a:xfrm>
            <a:off x="0" y="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Szkoła Tutorów Collegium Wratislaviense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rIns="99000" tIns="49680" bIns="4968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Ktoś zapytał Einsteina, jakie pytanie zadałby Bogu, gdyby miał taką okazję, odparł: „Jak powstał wszechświat? Bo wszystko, co nastąpiło potem, to tylko matematyka”. Ale po chwili zastanowienia zmienił zdanie. Powiedział: „Zamiast tego zapytałbym: Dlaczego powstał wszechświat? Bo wtedy poznałbym sens własnego życia”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0" y="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Szkoła Tutorów Collegium Wratislaviense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Materiały wyłącznie dla uczestników Szkoły Tutorów. Wszelkie prawa zastrzeżone.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191D16D0-F5BC-4B89-AD05-C9C8AB391EED}" type="slidenum"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rIns="99000" tIns="49680" bIns="4968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0" y="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Szkoła Tutorów Collegium Wratislaviense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Materiały wyłącznie dla uczestników Szkoły Tutorów. Wszelkie prawa zastrzeżone.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TextShape 4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EBE8C2F6-2784-4F65-9B33-4A4B6C9494A5}" type="slidenum"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 tutoringu: aby uczeń za 10 lat od zakończenie tutoringu sprawnie i bez wahania odpowiedział na te pytania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0" y="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Szkoła Tutorów Collegium Wratislaviense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Materiały wyłącznie dla uczestników Szkoły Tutorów. Wszelkie prawa zastrzeżone.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TextShape 4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DAC79E37-75DE-49D6-A5C5-AFB248CDF0E0}" type="slidenum"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rIns="99000" tIns="49680" bIns="49680"/>
          <a:p>
            <a:pPr marL="216000" indent="-216000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Przyszłość / przeszłość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 / ponadprzeciętność w danej dziedzinie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CAF904B7-6639-4C2D-8F83-C68349164285}" type="slidenum">
              <a:rPr b="0" lang="pl-PL" sz="1200" spc="-1" strike="noStrike">
                <a:solidFill>
                  <a:srgbClr val="26375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Materiały wyłącznie dla uczestników Szkoły Tutorów. Wszelkie prawa zastrzeżone.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TextShape 4"/>
          <p:cNvSpPr txBox="1"/>
          <p:nvPr/>
        </p:nvSpPr>
        <p:spPr>
          <a:xfrm>
            <a:off x="0" y="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Szkoła Tutorów Collegium Wratislaviense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rIns="99000" tIns="49680" bIns="4968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Przenikają się nawzajem – przykład Piotrka z filozofii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0" y="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Szkoła Tutorów Collegium Wratislaviense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Materiały wyłącznie dla uczestników Szkoły Tutorów. Wszelkie prawa zastrzeżone.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0B675E20-7B16-4D5B-85CD-7FDD79CC56CD}" type="slidenum"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rIns="99000" tIns="49680" bIns="4968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Człowiek najlepiej uczy się przez przykład – dlatego modelowanie, bycie wzorem zachowań jest w tutoringu ważne – w przeciwieństwie do coachingu. 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Mistrz potrafi czerpać z dorobku innych, z dorobku wcześniejszych pokoleń, tradycji, kultury – dzięki temu sam nie musi być gigantem – wystarczy, że stanie na ich barkach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0" y="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Szkoła Tutorów Collegium Wratislaviense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>
              <a:lnSpc>
                <a:spcPct val="100000"/>
              </a:lnSpc>
            </a:pPr>
            <a:r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Materiały wyłącznie dla uczestników Szkoły Tutorów. Wszelkie prawa zastrzeżone.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TextShape 4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7B116943-B4CB-4BC7-AA01-08848ED1085C}" type="slidenum">
              <a:rPr b="0" lang="pl-PL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79640" y="3983760"/>
            <a:ext cx="878472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8108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7964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427040" y="1361880"/>
            <a:ext cx="6289920" cy="50187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427040" y="1361880"/>
            <a:ext cx="6289920" cy="501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3781440" y="116640"/>
            <a:ext cx="5203080" cy="233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7964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8108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79640" y="3983760"/>
            <a:ext cx="878472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79640" y="3983760"/>
            <a:ext cx="878472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8108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7964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427040" y="1361880"/>
            <a:ext cx="6289920" cy="50187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427040" y="1361880"/>
            <a:ext cx="6289920" cy="501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81440" y="116640"/>
            <a:ext cx="5203080" cy="233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7964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501876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81080" y="398376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7964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81080" y="1362240"/>
            <a:ext cx="428688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79640" y="3983760"/>
            <a:ext cx="8784720" cy="23936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076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Obraz 6" descr=""/>
          <p:cNvPicPr/>
          <p:nvPr/>
        </p:nvPicPr>
        <p:blipFill>
          <a:blip r:embed="rId3"/>
          <a:stretch/>
        </p:blipFill>
        <p:spPr>
          <a:xfrm>
            <a:off x="251640" y="0"/>
            <a:ext cx="3580920" cy="136188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0" y="1772640"/>
            <a:ext cx="91436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010280" y="6535440"/>
            <a:ext cx="2133360" cy="3322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9143640" cy="68076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" name="Obraz 6" descr=""/>
          <p:cNvPicPr/>
          <p:nvPr/>
        </p:nvPicPr>
        <p:blipFill>
          <a:blip r:embed="rId3"/>
          <a:stretch/>
        </p:blipFill>
        <p:spPr>
          <a:xfrm>
            <a:off x="251640" y="0"/>
            <a:ext cx="3580920" cy="1361880"/>
          </a:xfrm>
          <a:prstGeom prst="rect">
            <a:avLst/>
          </a:prstGeom>
          <a:ln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3781440" y="116640"/>
            <a:ext cx="5203080" cy="503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79640" y="1362240"/>
            <a:ext cx="8784720" cy="50187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7010280" y="6535440"/>
            <a:ext cx="2133360" cy="3322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16960" y="1124640"/>
            <a:ext cx="8136720" cy="299664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Czy wielkoduszności można się nauczyć?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384920" y="3861360"/>
            <a:ext cx="6400440" cy="1911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Czyli tutoring od idei do praktyki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73600" y="5295240"/>
            <a:ext cx="8652960" cy="50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ts val="37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370"/>
              </a:lnSpc>
            </a:pPr>
            <a:r>
              <a:rPr b="0" lang="pl-PL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Bartosz Fingas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37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370"/>
              </a:lnSpc>
            </a:pPr>
            <a:r>
              <a:rPr b="0" lang="pl-PL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Collegium Wratislaviense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124080" y="6553080"/>
            <a:ext cx="2895120" cy="30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www.cw.edu.pl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Dwa filary edukacji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8" name="Table 3"/>
          <p:cNvGraphicFramePr/>
          <p:nvPr/>
        </p:nvGraphicFramePr>
        <p:xfrm>
          <a:off x="1763640" y="1340640"/>
          <a:ext cx="7200360" cy="5112360"/>
        </p:xfrm>
        <a:graphic>
          <a:graphicData uri="http://schemas.openxmlformats.org/drawingml/2006/table">
            <a:tbl>
              <a:tblPr/>
              <a:tblGrid>
                <a:gridCol w="3600360"/>
                <a:gridCol w="3600360"/>
              </a:tblGrid>
              <a:tr h="789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JAK?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DLACZEGO?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93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Jak zdobyć dobrą pracę i pieniądze?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Dlaczego pragnę dobrej pracy i pieniędzy?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47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Jak się dostać na studia?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Dlaczego idę na studia?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0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Jak sklonować człowieka?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Dlaczego mamy klonować człowieka?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10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Jak żyć?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Dla-czego żyć?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71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Jak powstał wszechświat?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Dlaczego powstał wszechświat?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Kilka pytań…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79640" y="1362240"/>
            <a:ext cx="8784720" cy="5018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Jaki cel realizowany przez Ciebie obecnie lub w ostatnich 5 latach uważasz za najważniejszy? Dlaczego był dla Ciebie ważny?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Wypisz w ciągu 30 sekund 3 Twoje najsilniejsze strony (umiejętności, cechy) oraz 1 cechę charakteru lub umiejętność, nad którą obecnie pracujesz.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Wypisz 3 rzeczy, które są Twoim wkładem w życie innych ludzi.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Jak ocenił(a)byś swój stopień zadowolenia z miejsca, w którym jesteś w życiu w skali 1 - 10?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" dur="500"/>
                                        <p:tgtEl>
                                          <p:spTgt spid="90">
                                            <p:txEl>
                                              <p:pRg st="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24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" dur="500"/>
                                        <p:tgtEl>
                                          <p:spTgt spid="90">
                                            <p:txEl>
                                              <p:pRg st="124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70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" dur="500"/>
                                        <p:tgtEl>
                                          <p:spTgt spid="90">
                                            <p:txEl>
                                              <p:pRg st="270" end="3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32" end="4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6" dur="500"/>
                                        <p:tgtEl>
                                          <p:spTgt spid="90">
                                            <p:txEl>
                                              <p:pRg st="332" end="4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 tutoringu: 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człowiek o wielkiej duszy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563640" y="3589560"/>
            <a:ext cx="1872000" cy="1190880"/>
          </a:xfrm>
          <a:prstGeom prst="ellipse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5560" rIns="25560" tIns="25560" bIns="25560" anchor="ctr"/>
          <a:p>
            <a:pPr algn="ctr">
              <a:lnSpc>
                <a:spcPct val="90000"/>
              </a:lnSpc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WIELKO-</a:t>
            </a: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DUSZNOŚĆ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 rot="16200000">
            <a:off x="4372920" y="3155040"/>
            <a:ext cx="253440" cy="4046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4"/>
          <p:cNvSpPr/>
          <p:nvPr/>
        </p:nvSpPr>
        <p:spPr>
          <a:xfrm>
            <a:off x="3514680" y="1919520"/>
            <a:ext cx="1970280" cy="1190880"/>
          </a:xfrm>
          <a:prstGeom prst="ellipse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5560" rIns="25560" tIns="25560" bIns="25560" anchor="ctr"/>
          <a:p>
            <a:pPr algn="ctr">
              <a:lnSpc>
                <a:spcPct val="90000"/>
              </a:lnSpc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Ambitne, ważne cele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 rot="21538200">
            <a:off x="5551560" y="3960720"/>
            <a:ext cx="278640" cy="4046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6"/>
          <p:cNvSpPr/>
          <p:nvPr/>
        </p:nvSpPr>
        <p:spPr>
          <a:xfrm>
            <a:off x="5961600" y="3542760"/>
            <a:ext cx="2251440" cy="1190880"/>
          </a:xfrm>
          <a:prstGeom prst="ellipse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5560" rIns="25560" tIns="25560" bIns="25560" anchor="ctr"/>
          <a:p>
            <a:pPr algn="ctr">
              <a:lnSpc>
                <a:spcPct val="90000"/>
              </a:lnSpc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Poczucie własnej wartości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 rot="5400000">
            <a:off x="4373280" y="4810320"/>
            <a:ext cx="253440" cy="4046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8"/>
          <p:cNvSpPr/>
          <p:nvPr/>
        </p:nvSpPr>
        <p:spPr>
          <a:xfrm>
            <a:off x="3437280" y="5259240"/>
            <a:ext cx="2124720" cy="1190880"/>
          </a:xfrm>
          <a:prstGeom prst="ellipse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5560" rIns="25560" tIns="25560" bIns="25560" anchor="ctr"/>
          <a:p>
            <a:pPr algn="ctr">
              <a:lnSpc>
                <a:spcPct val="90000"/>
              </a:lnSpc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Znajomość siebie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9"/>
          <p:cNvSpPr/>
          <p:nvPr/>
        </p:nvSpPr>
        <p:spPr>
          <a:xfrm rot="10760400">
            <a:off x="3119040" y="3997080"/>
            <a:ext cx="313920" cy="4046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0"/>
          <p:cNvSpPr/>
          <p:nvPr/>
        </p:nvSpPr>
        <p:spPr>
          <a:xfrm>
            <a:off x="720000" y="3620160"/>
            <a:ext cx="2250720" cy="1190880"/>
          </a:xfrm>
          <a:prstGeom prst="ellipse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5560" rIns="25560" tIns="25560" bIns="25560" anchor="ctr"/>
          <a:p>
            <a:pPr algn="ctr">
              <a:lnSpc>
                <a:spcPct val="90000"/>
              </a:lnSpc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Działania na rzecz dobra wspólnego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33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Historie tutorskie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744160" y="1874880"/>
            <a:ext cx="3384000" cy="140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Piotrek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3124080" y="6553080"/>
            <a:ext cx="2895120" cy="30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www.cw.edu.pl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155520" y="1917000"/>
            <a:ext cx="4524120" cy="3395160"/>
          </a:xfrm>
          <a:prstGeom prst="rect">
            <a:avLst/>
          </a:prstGeom>
          <a:ln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2"/>
          <a:stretch/>
        </p:blipFill>
        <p:spPr>
          <a:xfrm>
            <a:off x="1692000" y="3429000"/>
            <a:ext cx="4086000" cy="2666520"/>
          </a:xfrm>
          <a:prstGeom prst="rect">
            <a:avLst/>
          </a:prstGeom>
          <a:ln>
            <a:noFill/>
          </a:ln>
        </p:spPr>
      </p:pic>
      <p:sp>
        <p:nvSpPr>
          <p:cNvPr id="106" name="CustomShape 4"/>
          <p:cNvSpPr/>
          <p:nvPr/>
        </p:nvSpPr>
        <p:spPr>
          <a:xfrm>
            <a:off x="5940000" y="4326120"/>
            <a:ext cx="19440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 wyróżnia tutoring?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47120" y="1917000"/>
            <a:ext cx="8307720" cy="441036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tint val="5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"/>
          <p:cNvSpPr/>
          <p:nvPr/>
        </p:nvSpPr>
        <p:spPr>
          <a:xfrm>
            <a:off x="1259640" y="5229360"/>
            <a:ext cx="162000" cy="162000"/>
          </a:xfrm>
          <a:prstGeom prst="ellipse">
            <a:avLst/>
          </a:prstGeom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0" name="CustomShape 4"/>
          <p:cNvSpPr/>
          <p:nvPr/>
        </p:nvSpPr>
        <p:spPr>
          <a:xfrm rot="926400">
            <a:off x="1372680" y="5513760"/>
            <a:ext cx="1964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0" tIns="0" bIns="0"/>
          <a:p>
            <a:pPr algn="ctr">
              <a:lnSpc>
                <a:spcPct val="9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Troska o dobro podopiecznego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2646360" y="4352400"/>
            <a:ext cx="253800" cy="253800"/>
          </a:xfrm>
          <a:prstGeom prst="ellipse">
            <a:avLst/>
          </a:prstGeom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2" name="CustomShape 6"/>
          <p:cNvSpPr/>
          <p:nvPr/>
        </p:nvSpPr>
        <p:spPr>
          <a:xfrm rot="1139400">
            <a:off x="2432880" y="4492800"/>
            <a:ext cx="226260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4640" rIns="0" tIns="0" bIns="0"/>
          <a:p>
            <a:pPr algn="ctr">
              <a:lnSpc>
                <a:spcPct val="9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Relacja i indywidualne podejście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3775680" y="3679560"/>
            <a:ext cx="338400" cy="338400"/>
          </a:xfrm>
          <a:prstGeom prst="ellipse">
            <a:avLst/>
          </a:prstGeom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4" name="CustomShape 8"/>
          <p:cNvSpPr/>
          <p:nvPr/>
        </p:nvSpPr>
        <p:spPr>
          <a:xfrm rot="1058400">
            <a:off x="3731760" y="3974400"/>
            <a:ext cx="2329200" cy="99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9640" rIns="0" tIns="0" bIns="0"/>
          <a:p>
            <a:pPr algn="ctr">
              <a:lnSpc>
                <a:spcPct val="9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Regularność + długofalowość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5088240" y="3153600"/>
            <a:ext cx="437040" cy="437040"/>
          </a:xfrm>
          <a:prstGeom prst="ellipse">
            <a:avLst/>
          </a:prstGeom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6" name="CustomShape 10"/>
          <p:cNvSpPr/>
          <p:nvPr/>
        </p:nvSpPr>
        <p:spPr>
          <a:xfrm rot="1285200">
            <a:off x="4968000" y="3920400"/>
            <a:ext cx="3602520" cy="50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31840" rIns="0" tIns="0" bIns="0"/>
          <a:p>
            <a:pPr algn="ctr">
              <a:lnSpc>
                <a:spcPct val="9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Integralność: charakter, wiedza, umiejętności, wartości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6439680" y="2802600"/>
            <a:ext cx="557280" cy="557280"/>
          </a:xfrm>
          <a:prstGeom prst="ellipse">
            <a:avLst/>
          </a:prstGeom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8" name="CustomShape 12"/>
          <p:cNvSpPr/>
          <p:nvPr/>
        </p:nvSpPr>
        <p:spPr>
          <a:xfrm rot="1222200">
            <a:off x="6509880" y="2721600"/>
            <a:ext cx="1750680" cy="110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95560" rIns="0" tIns="0" bIns="0"/>
          <a:p>
            <a:pPr algn="ctr">
              <a:lnSpc>
                <a:spcPct val="9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Pozytywne aspiracje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WIELKOŚĆ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124080" y="6553080"/>
            <a:ext cx="2895120" cy="30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www.cw.edu.pl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Definicja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3636000" y="1775160"/>
            <a:ext cx="5328360" cy="4220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</a:t>
            </a:r>
            <a:r>
              <a:rPr b="0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Tutoring to metoda </a:t>
            </a:r>
            <a:r>
              <a:rPr b="1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indywidualnej</a:t>
            </a:r>
            <a:r>
              <a:rPr b="0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opieki nad podopiecznym, oparta na </a:t>
            </a:r>
            <a:r>
              <a:rPr b="1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relacji mistrz–uczeń</a:t>
            </a:r>
            <a:r>
              <a:rPr b="0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która, dzięki </a:t>
            </a:r>
            <a:r>
              <a:rPr b="1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integralnemu</a:t>
            </a:r>
            <a:r>
              <a:rPr b="0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spojrzeniu na rozwój człowieka, stara się o </a:t>
            </a:r>
            <a:r>
              <a:rPr b="1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pełny rozwój jego potencjału</a:t>
            </a:r>
            <a:r>
              <a:rPr b="0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”. </a:t>
            </a:r>
            <a:r>
              <a:rPr b="0" i="1" lang="pl-PL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Piotr Czekierda, Bartosz Fingas, Marcin Szala, </a:t>
            </a: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Tutoring. Teoria, praktyka, studia przypadków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Wydawnictwo Wolters Kluwer, Warszawa 2015.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Tutoring_Czekierda_Fingas_Szala - okładka.jpg" descr=""/>
          <p:cNvPicPr/>
          <p:nvPr/>
        </p:nvPicPr>
        <p:blipFill>
          <a:blip r:embed="rId1"/>
          <a:srcRect l="799" t="0" r="799" b="0"/>
          <a:stretch/>
        </p:blipFill>
        <p:spPr>
          <a:xfrm>
            <a:off x="161280" y="1805040"/>
            <a:ext cx="3240000" cy="4565520"/>
          </a:xfrm>
          <a:prstGeom prst="rect">
            <a:avLst/>
          </a:prstGeom>
          <a:ln>
            <a:noFill/>
          </a:ln>
        </p:spPr>
      </p:pic>
      <p:pic>
        <p:nvPicPr>
          <p:cNvPr id="123" name="Obraz 6" descr=""/>
          <p:cNvPicPr/>
          <p:nvPr/>
        </p:nvPicPr>
        <p:blipFill>
          <a:blip r:embed="rId2"/>
          <a:stretch/>
        </p:blipFill>
        <p:spPr>
          <a:xfrm>
            <a:off x="107640" y="1775160"/>
            <a:ext cx="3347640" cy="470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Rodzaje tutoringu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5" name="Table 2"/>
          <p:cNvGraphicFramePr/>
          <p:nvPr/>
        </p:nvGraphicFramePr>
        <p:xfrm>
          <a:off x="323640" y="1905120"/>
          <a:ext cx="8362800" cy="1854000"/>
        </p:xfrm>
        <a:graphic>
          <a:graphicData uri="http://schemas.openxmlformats.org/drawingml/2006/table">
            <a:tbl>
              <a:tblPr/>
              <a:tblGrid>
                <a:gridCol w="4181400"/>
                <a:gridCol w="4181400"/>
              </a:tblGrid>
              <a:tr h="40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Tutoring naukowy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Tutoringu rozwojowy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77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Tutor: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zgodność zainteresowań, wiedza, dojrzałość, pasja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Tutor: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umiejętność prowadzenia ważniejsza, dojrzałość, spełnienie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6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Proces: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cel ogólny znany od początku, cele szczegółowe wyznaczane lub odkrywane po drodze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Proces: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cele główne i szczegółowe pojawiają się po drodze – są wspólnie wyznaczane lub odkrywane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6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Cele: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mądrość, krytyczne myślenie, rzetelność, dociekliwość, przyjemność intelektualna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Cele: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postawa, wartości, znajomość siebie, odkrycie mocnych stron, dojrzałe myślenie o przyszłości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262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Narzędzia: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metody problemowe</a:t>
                      </a:r>
                      <a:r>
                        <a:rPr b="0" i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esej tutorski, studium przypadku, projekty badawcze, pytania sokratejskie, pytania coachingowe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Narzędzia: </a:t>
                      </a:r>
                      <a:r>
                        <a:rPr b="0" lang="pl-PL" sz="1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narzędzia odkrywania i rozwijania talentów, esej tutorski - rozwojowy, pytania coachingowe,  narzędzia planistyczne, projekt tutorski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26" name="TextShape 3"/>
          <p:cNvSpPr txBox="1"/>
          <p:nvPr/>
        </p:nvSpPr>
        <p:spPr>
          <a:xfrm>
            <a:off x="3124080" y="6553080"/>
            <a:ext cx="2895120" cy="30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www.cw.edu.pl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124080" y="6553080"/>
            <a:ext cx="2895120" cy="30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www.cw.edu.pl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3781440" y="116640"/>
            <a:ext cx="520308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Relacja mistrz-uczeń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2915640" y="1737360"/>
            <a:ext cx="6120360" cy="34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</a:t>
            </a:r>
            <a:r>
              <a:rPr b="0" i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Jesteśmy niczym karły, które siedzą na barkach olbrzymów. Jeśli dane nam było zobaczyć więcej i dalej niż oni, to nie dlatego, że mamy lepszy wzrok czy inną własną przewagę, ale dlatego, że otrzymaliśmy pomoc i wsparcie w ich wielkości.”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Bernard z Chartres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79640" y="2099880"/>
            <a:ext cx="2514960" cy="335376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2915640" y="5276880"/>
            <a:ext cx="56077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Prawdziwa wielkość rodzi się z pokory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13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3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3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CW_stalowa</Template>
  <TotalTime>5985</TotalTime>
  <Application>LibreOffice/5.2.3.3$Windows_x86 LibreOffice_project/d54a8868f08a7b39642414cf2c8ef2f228f780cf</Application>
  <Words>683</Words>
  <Paragraphs>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2014-01-11T22:09:22Z</dcterms:created>
  <dc:creator>Ogólny</dc:creator>
  <dc:description/>
  <dc:language>pl-PL</dc:language>
  <cp:lastModifiedBy>Bartosz</cp:lastModifiedBy>
  <cp:lastPrinted>2016-03-08T13:51:36Z</cp:lastPrinted>
  <dcterms:modified xsi:type="dcterms:W3CDTF">2018-05-10T11:31:27Z</dcterms:modified>
  <cp:revision>172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